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3" r:id="rId14"/>
    <p:sldId id="272" r:id="rId15"/>
    <p:sldId id="268" r:id="rId16"/>
    <p:sldId id="267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6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1139" y="1447801"/>
            <a:ext cx="3826214" cy="2611876"/>
          </a:xfrm>
        </p:spPr>
        <p:txBody>
          <a:bodyPr/>
          <a:lstStyle/>
          <a:p>
            <a:r>
              <a:rPr lang="ru-RU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Готовый сайт на </a:t>
            </a:r>
            <a:r>
              <a:rPr lang="ru-RU" sz="2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1С-BITRIX</a:t>
            </a:r>
            <a:r>
              <a:rPr lang="ru-RU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как максимально сократить бюджет и время на создание </a:t>
            </a:r>
            <a:r>
              <a:rPr lang="ru-RU" sz="2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сайта?</a:t>
            </a:r>
            <a:endParaRPr lang="ru-RU" sz="2800" dirty="0"/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125" y="1529823"/>
            <a:ext cx="6069150" cy="372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91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36" y="1581128"/>
            <a:ext cx="10103796" cy="2277512"/>
          </a:xfrm>
        </p:spPr>
        <p:txBody>
          <a:bodyPr/>
          <a:lstStyle/>
          <a:p>
            <a:r>
              <a:rPr lang="ru-RU" sz="4400" dirty="0"/>
              <a:t>Почему готовые сайты и магазины </a:t>
            </a:r>
            <a:r>
              <a:rPr lang="ru-RU" sz="4400" dirty="0" smtClean="0"/>
              <a:t>это </a:t>
            </a:r>
            <a:r>
              <a:rPr lang="en-US" sz="4400" dirty="0">
                <a:solidFill>
                  <a:schemeClr val="accent6"/>
                </a:solidFill>
              </a:rPr>
              <a:t>«must have»</a:t>
            </a:r>
            <a:br>
              <a:rPr lang="en-US" sz="4400" dirty="0">
                <a:solidFill>
                  <a:schemeClr val="accent6"/>
                </a:solidFill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2273" y="3238581"/>
            <a:ext cx="98332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2590"/>
            </a:pPr>
            <a:r>
              <a:rPr lang="ru-RU" sz="2000" u="sng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Готовый </a:t>
            </a:r>
            <a:r>
              <a:rPr lang="ru-RU" sz="2000" u="sng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сайт</a:t>
            </a: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 - это 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уже протестированный сайт на CMS «1С-Битрикс» (в определенной функциональной редакции) с заранее подготовленным интерфейсом.  Все готовые сайты разработаны с учетом психологии пользователей. Это означает, что сайт будет не просто </a:t>
            </a: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красивым. 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2590"/>
            </a:pP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Наши 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готовые сайты – настоящие генераторы продаж.</a:t>
            </a: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2443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89" y="1613553"/>
            <a:ext cx="10728194" cy="1400530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0"/>
              </a:spcBef>
            </a:pPr>
            <a:r>
              <a:rPr lang="ru-RU" sz="4400" dirty="0"/>
              <a:t>Преимущества готовых решений </a:t>
            </a:r>
            <a:r>
              <a:rPr lang="en-US" sz="4400" dirty="0"/>
              <a:t>INTEC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ru-RU" dirty="0"/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7423" y="2929777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885" lvl="0">
              <a:lnSpc>
                <a:spcPct val="150000"/>
              </a:lnSpc>
              <a:buSzPts val="2090"/>
            </a:pPr>
            <a:r>
              <a:rPr lang="ru-RU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Наличие </a:t>
            </a: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конструктора</a:t>
            </a:r>
          </a:p>
          <a:p>
            <a:pPr marL="95885" lvl="0">
              <a:lnSpc>
                <a:spcPct val="150000"/>
              </a:lnSpc>
              <a:buSzPts val="2090"/>
            </a:pPr>
            <a:r>
              <a:rPr lang="ru-RU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Универсальность</a:t>
            </a:r>
            <a:endParaRPr lang="ru-RU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5885" lvl="0">
              <a:lnSpc>
                <a:spcPct val="150000"/>
              </a:lnSpc>
              <a:buSzPts val="2090"/>
            </a:pPr>
            <a:r>
              <a:rPr lang="ru-RU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Посадочные </a:t>
            </a: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страницы услуг</a:t>
            </a:r>
          </a:p>
          <a:p>
            <a:pPr marL="95885" lvl="0">
              <a:lnSpc>
                <a:spcPct val="150000"/>
              </a:lnSpc>
              <a:buSzPts val="2090"/>
            </a:pPr>
            <a:r>
              <a:rPr lang="ru-RU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Адаптивность</a:t>
            </a:r>
            <a:endParaRPr lang="ru-RU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5885" lvl="0">
              <a:lnSpc>
                <a:spcPct val="150000"/>
              </a:lnSpc>
              <a:buSzPts val="2090"/>
            </a:pPr>
            <a:r>
              <a:rPr lang="ru-RU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Высокая </a:t>
            </a: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скорость работы</a:t>
            </a:r>
          </a:p>
          <a:p>
            <a:pPr marL="95885" lvl="0">
              <a:lnSpc>
                <a:spcPct val="150000"/>
              </a:lnSpc>
              <a:buSzPts val="2090"/>
            </a:pPr>
            <a:r>
              <a:rPr lang="ru-RU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6. </a:t>
            </a: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Доп</a:t>
            </a: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. функционал для редакции “Старт” (БУС)</a:t>
            </a:r>
          </a:p>
          <a:p>
            <a:pPr marL="95885" lvl="0">
              <a:lnSpc>
                <a:spcPct val="150000"/>
              </a:lnSpc>
              <a:buSzPts val="2090"/>
            </a:pPr>
            <a:r>
              <a:rPr lang="ru-RU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7. </a:t>
            </a:r>
            <a:r>
              <a:rPr lang="ru-RU" dirty="0" smtClean="0">
                <a:latin typeface="Montserrat"/>
                <a:ea typeface="Montserrat"/>
                <a:cs typeface="Montserrat"/>
                <a:sym typeface="Montserrat"/>
              </a:rPr>
              <a:t>Систематические </a:t>
            </a: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обновления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72" y="3441969"/>
            <a:ext cx="718225" cy="71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46" y="3441968"/>
            <a:ext cx="718225" cy="718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8" y="3441966"/>
            <a:ext cx="737547" cy="737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69" y="4160193"/>
            <a:ext cx="724576" cy="724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45" y="4166679"/>
            <a:ext cx="718226" cy="718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72" y="4160194"/>
            <a:ext cx="724576" cy="7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07125" y="2522176"/>
            <a:ext cx="9560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/>
                </a:solidFill>
              </a:rPr>
              <a:t>IntecUniverse</a:t>
            </a:r>
            <a:r>
              <a:rPr lang="ru-RU" sz="3200" dirty="0"/>
              <a:t> - интернет-магазин с конструктором дизайна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559219"/>
            <a:ext cx="1459146" cy="14591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2273" y="4116625"/>
            <a:ext cx="9301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Решение идеально подойдёт для быстрого запуска современного и многофункционального интернет-сайта, без лишних расходов и привлечения сторонних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27999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22" y="536643"/>
            <a:ext cx="1428345" cy="14283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5191" y="2061732"/>
            <a:ext cx="8897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/>
                </a:solidFill>
              </a:rPr>
              <a:t>INTEC Конструктор сайтов </a:t>
            </a:r>
            <a:r>
              <a:rPr lang="ru-RU" sz="3200" dirty="0"/>
              <a:t>- визуальный редактор структуры и дизайна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191" y="3821432"/>
            <a:ext cx="9029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INTEC </a:t>
            </a:r>
            <a:r>
              <a:rPr lang="ru-RU" dirty="0">
                <a:solidFill>
                  <a:schemeClr val="accent6"/>
                </a:solidFill>
              </a:rPr>
              <a:t>Конструктор </a:t>
            </a:r>
            <a:r>
              <a:rPr lang="ru-RU" dirty="0"/>
              <a:t>позволяет управлять дизайном и структурой страниц на платформе "1С-Битрикс", без привлечения </a:t>
            </a:r>
            <a:r>
              <a:rPr lang="ru-RU" dirty="0" smtClean="0"/>
              <a:t>программистов.</a:t>
            </a:r>
          </a:p>
          <a:p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просто добавляете необходимые блоки и перемещаете их по странице в любое место.</a:t>
            </a:r>
          </a:p>
        </p:txBody>
      </p:sp>
    </p:spTree>
    <p:extLst>
      <p:ext uri="{BB962C8B-B14F-4D97-AF65-F5344CB8AC3E}">
        <p14:creationId xmlns:p14="http://schemas.microsoft.com/office/powerpoint/2010/main" val="246969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306" y="2158301"/>
            <a:ext cx="9404723" cy="1400530"/>
          </a:xfrm>
        </p:spPr>
        <p:txBody>
          <a:bodyPr/>
          <a:lstStyle/>
          <a:p>
            <a:r>
              <a:rPr lang="ru-RU" sz="3200" dirty="0">
                <a:solidFill>
                  <a:schemeClr val="accent6"/>
                </a:solidFill>
              </a:rPr>
              <a:t>INTEC: Мультирегиональность </a:t>
            </a:r>
            <a:r>
              <a:rPr lang="ru-RU" sz="3200" dirty="0"/>
              <a:t>- региональная сеть вашего сайта с продвижением в поисковиках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51" y="548121"/>
            <a:ext cx="1394297" cy="1394297"/>
          </a:xfrm>
          <a:prstGeom prst="rect">
            <a:avLst/>
          </a:prstGeom>
        </p:spPr>
      </p:pic>
      <p:pic>
        <p:nvPicPr>
          <p:cNvPr id="5" name="Google Shape;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96306" y="4029087"/>
            <a:ext cx="10479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Модуль INTEC: Мультирегиональность для «1С-Битрикс» </a:t>
            </a:r>
            <a:r>
              <a:rPr lang="ru-RU" dirty="0"/>
              <a:t>позволяет предоставлять пользователям вашего интернет-магазина актуальную информацию по их региону: контакты магазинов, остатки товаров по складам, региональные скидки, региональные цены на товар и т.д. Это оптимальный вариант для крупных интернет-магазинов со множеством представительств в разных регионах. При этом вам не нужно будет тратить время, деньги и силы на создание 30 сайтов, которые, к тому же будут по-разному ранжироваться в поисковиках. Вы можете прописать уникальные </a:t>
            </a:r>
            <a:r>
              <a:rPr lang="ru-RU" dirty="0" err="1"/>
              <a:t>метатеги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, </a:t>
            </a:r>
            <a:r>
              <a:rPr lang="ru-RU" dirty="0" err="1"/>
              <a:t>Description</a:t>
            </a:r>
            <a:r>
              <a:rPr lang="ru-RU" dirty="0"/>
              <a:t>, </a:t>
            </a:r>
            <a:r>
              <a:rPr lang="ru-RU" dirty="0" err="1"/>
              <a:t>Keywords</a:t>
            </a:r>
            <a:r>
              <a:rPr lang="ru-RU" dirty="0"/>
              <a:t> и ваш проект будет спокойно продвигаться в 50-100 регионах.</a:t>
            </a:r>
          </a:p>
        </p:txBody>
      </p:sp>
    </p:spTree>
    <p:extLst>
      <p:ext uri="{BB962C8B-B14F-4D97-AF65-F5344CB8AC3E}">
        <p14:creationId xmlns:p14="http://schemas.microsoft.com/office/powerpoint/2010/main" val="47277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248" y="2081330"/>
            <a:ext cx="9404723" cy="1268750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втоматизация </a:t>
            </a:r>
            <a:r>
              <a:rPr lang="en-US" dirty="0"/>
              <a:t>SEO-</a:t>
            </a:r>
            <a:r>
              <a:rPr lang="ru-RU" dirty="0"/>
              <a:t>продвижения</a:t>
            </a:r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76" y="495601"/>
            <a:ext cx="1446179" cy="14461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7125" y="3494037"/>
            <a:ext cx="9126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INTEC. SEO модуль - набор инструментов, предназначенных для оптимизации и продвижения сайта в поисковых системах. В модуль входит автогенератор текстов для продвижения и умный SEO-фильтр, который позволяет прописывать на любой странице уникальные метаданные, создавать уникальные страницы под каждую группу сортировки фильтра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181351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191" y="1626522"/>
            <a:ext cx="9468256" cy="1400530"/>
          </a:xfrm>
        </p:spPr>
        <p:txBody>
          <a:bodyPr/>
          <a:lstStyle/>
          <a:p>
            <a:r>
              <a:rPr lang="ru-RU" sz="4400" dirty="0"/>
              <a:t>Какой функционал нужен для 100% </a:t>
            </a:r>
            <a:r>
              <a:rPr lang="ru-RU" sz="4400" dirty="0" smtClean="0"/>
              <a:t>продаж</a:t>
            </a:r>
            <a:endParaRPr lang="ru-RU" dirty="0"/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05191" y="3274324"/>
            <a:ext cx="79896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1. </a:t>
            </a:r>
            <a:r>
              <a:rPr lang="ru-RU" sz="2400" dirty="0" smtClean="0"/>
              <a:t>Возможность купить товар через сайт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2</a:t>
            </a:r>
            <a:r>
              <a:rPr lang="ru-RU" sz="2400" dirty="0">
                <a:solidFill>
                  <a:schemeClr val="accent6"/>
                </a:solidFill>
              </a:rPr>
              <a:t>. </a:t>
            </a:r>
            <a:r>
              <a:rPr lang="ru-RU" sz="2400" dirty="0" smtClean="0"/>
              <a:t>Подробная информация о товаре и/или услуге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3. </a:t>
            </a:r>
            <a:r>
              <a:rPr lang="ru-RU" sz="2400" dirty="0" smtClean="0"/>
              <a:t>Формы обратной связи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4. </a:t>
            </a:r>
            <a:r>
              <a:rPr lang="ru-RU" sz="2400" dirty="0" smtClean="0"/>
              <a:t>Лид-магнит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5. </a:t>
            </a:r>
            <a:r>
              <a:rPr lang="ru-RU" sz="2400" dirty="0" smtClean="0"/>
              <a:t>Программы лояльности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504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32" y="1587611"/>
            <a:ext cx="9404723" cy="1400530"/>
          </a:xfrm>
        </p:spPr>
        <p:txBody>
          <a:bodyPr/>
          <a:lstStyle/>
          <a:p>
            <a:r>
              <a:rPr lang="ru-RU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АКЦИЯ - создадим сайт или интернет-магазин на 1С-Битрикс «под честное слово»</a:t>
            </a:r>
            <a:endParaRPr lang="ru-RU" sz="3600" dirty="0"/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07124" y="3351817"/>
            <a:ext cx="7213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Без предоплаты и других обязательств с Вашей стороны. Мы разрабатываем сайт Вы принимаете, если результат Вас полностью устраивает тогда продолжаем сотрудничать. Как Вам такое предложение?</a:t>
            </a:r>
            <a:endParaRPr lang="ru-RU" sz="800" dirty="0"/>
          </a:p>
        </p:txBody>
      </p:sp>
      <p:pic>
        <p:nvPicPr>
          <p:cNvPr id="6" name="Google Shape;410;g11f89f358ce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6489" y="3351817"/>
            <a:ext cx="2970550" cy="297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78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200" y="1687177"/>
            <a:ext cx="2861126" cy="4292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16;p38"/>
          <p:cNvSpPr txBox="1"/>
          <p:nvPr/>
        </p:nvSpPr>
        <p:spPr>
          <a:xfrm>
            <a:off x="6575461" y="887911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Ахраменко Максим</a:t>
            </a: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 (904) 806-81-98</a:t>
            </a: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am@intecsite.ru</a:t>
            </a: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4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411" y="2535196"/>
            <a:ext cx="3444689" cy="344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66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1387" y="452718"/>
            <a:ext cx="2599447" cy="1400530"/>
          </a:xfrm>
        </p:spPr>
        <p:txBody>
          <a:bodyPr/>
          <a:lstStyle/>
          <a:p>
            <a:r>
              <a:rPr lang="ru-RU" dirty="0" smtClean="0"/>
              <a:t>Кто 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3243" y="1853248"/>
            <a:ext cx="6593292" cy="419548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/>
              <a:t>Ахраменко Максим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/>
              <a:t>Эксперт по интернет-маркетингу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/>
              <a:t>Ведущий специалист по ведению проектов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/>
              <a:t>Опыт работы 5 лет, запущено более 200 проектов</a:t>
            </a:r>
          </a:p>
          <a:p>
            <a:endParaRPr lang="ru-RU" dirty="0"/>
          </a:p>
        </p:txBody>
      </p:sp>
      <p:pic>
        <p:nvPicPr>
          <p:cNvPr id="4" name="Google Shape;94;g11622ff49f3_0_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125" y="1853248"/>
            <a:ext cx="2550677" cy="382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44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85144"/>
            <a:ext cx="8300092" cy="1400530"/>
          </a:xfrm>
        </p:spPr>
        <p:txBody>
          <a:bodyPr/>
          <a:lstStyle/>
          <a:p>
            <a:pPr algn="r"/>
            <a:r>
              <a:rPr lang="ru-RU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 чём вебинар?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accent6"/>
                </a:solidFill>
              </a:rPr>
              <a:t>1. </a:t>
            </a:r>
            <a:r>
              <a:rPr lang="ru-RU" dirty="0"/>
              <a:t>Как и с помощью чего сегодня создают сайты?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accent6"/>
                </a:solidFill>
              </a:rPr>
              <a:t>2. </a:t>
            </a:r>
            <a:r>
              <a:rPr lang="ru-RU" dirty="0"/>
              <a:t>Что такое готовые решения на 1С-Битрикс? И почему готовые сайты это лучший вариант запуска проекта.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accent6"/>
                </a:solidFill>
              </a:rPr>
              <a:t>3. </a:t>
            </a:r>
            <a:r>
              <a:rPr lang="ru-RU" dirty="0"/>
              <a:t>Как запустить онлайн продажи на максимум с готовыми сайтами INTEC UNIVERSE.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accent6"/>
                </a:solidFill>
              </a:rPr>
              <a:t>4. </a:t>
            </a:r>
            <a:r>
              <a:rPr lang="ru-RU" dirty="0"/>
              <a:t>Сайт как фундамент цифровой трансформации бизнеса.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accent6"/>
                </a:solidFill>
              </a:rPr>
              <a:t>5. </a:t>
            </a:r>
            <a:r>
              <a:rPr lang="ru-RU" dirty="0"/>
              <a:t>Автоматизация и SEO продвижение.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accent6"/>
                </a:solidFill>
              </a:rPr>
              <a:t>6. </a:t>
            </a:r>
            <a:r>
              <a:rPr lang="ru-RU" dirty="0"/>
              <a:t>Интеграция с 1С, CRM, подогрев клиентов, интернет-реклама.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accent6"/>
                </a:solidFill>
              </a:rPr>
              <a:t>7.</a:t>
            </a:r>
            <a:r>
              <a:rPr lang="ru-RU" b="1" dirty="0"/>
              <a:t> </a:t>
            </a:r>
            <a:r>
              <a:rPr lang="ru-RU" dirty="0"/>
              <a:t>Как обезопасить свой сайт от внешних угроз, защита от DDOS атак, распространенные угрозы…</a:t>
            </a:r>
          </a:p>
          <a:p>
            <a:endParaRPr lang="ru-RU" dirty="0"/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99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108;g11622ff49f3_0_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227251" cy="687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7125" y="5105398"/>
            <a:ext cx="8665930" cy="75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192" y="907915"/>
            <a:ext cx="9044662" cy="1171600"/>
          </a:xfrm>
        </p:spPr>
        <p:txBody>
          <a:bodyPr/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Как </a:t>
            </a:r>
            <a:r>
              <a:rPr lang="ru-RU" sz="4400" dirty="0"/>
              <a:t>сегодня создаются сайты?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341" y="2730229"/>
            <a:ext cx="8709498" cy="3560324"/>
          </a:xfrm>
        </p:spPr>
        <p:txBody>
          <a:bodyPr/>
          <a:lstStyle/>
          <a:p>
            <a:pPr marL="101600" lvl="0" indent="0">
              <a:spcBef>
                <a:spcPts val="0"/>
              </a:spcBef>
              <a:buSzPts val="2000"/>
              <a:buNone/>
            </a:pPr>
            <a:r>
              <a:rPr lang="ru-RU" dirty="0" smtClean="0">
                <a:solidFill>
                  <a:schemeClr val="accent6"/>
                </a:solidFill>
              </a:rPr>
              <a:t>1. </a:t>
            </a:r>
            <a:r>
              <a:rPr lang="ru-RU" dirty="0" smtClean="0"/>
              <a:t>разработка </a:t>
            </a:r>
            <a:r>
              <a:rPr lang="ru-RU" dirty="0"/>
              <a:t>в конструкторе сайтов</a:t>
            </a:r>
          </a:p>
          <a:p>
            <a:pPr marL="45720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dirty="0"/>
          </a:p>
          <a:p>
            <a:pPr marL="101600" lvl="0" indent="0">
              <a:spcBef>
                <a:spcPts val="0"/>
              </a:spcBef>
              <a:buSzPts val="2000"/>
              <a:buNone/>
            </a:pPr>
            <a:r>
              <a:rPr lang="ru-RU" dirty="0" smtClean="0">
                <a:solidFill>
                  <a:schemeClr val="accent6"/>
                </a:solidFill>
              </a:rPr>
              <a:t>2. </a:t>
            </a:r>
            <a:r>
              <a:rPr lang="ru-RU" dirty="0" smtClean="0"/>
              <a:t>самостоятельная </a:t>
            </a:r>
            <a:r>
              <a:rPr lang="ru-RU" dirty="0"/>
              <a:t>разработка, в том числе с использованием популярных инструментов и фреймворков</a:t>
            </a:r>
          </a:p>
          <a:p>
            <a:pPr marL="45720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dirty="0"/>
          </a:p>
          <a:p>
            <a:pPr marL="101600" lvl="0" indent="0">
              <a:spcBef>
                <a:spcPts val="0"/>
              </a:spcBef>
              <a:buSzPts val="2000"/>
              <a:buNone/>
            </a:pPr>
            <a:r>
              <a:rPr lang="ru-RU" dirty="0" smtClean="0">
                <a:solidFill>
                  <a:schemeClr val="accent6"/>
                </a:solidFill>
              </a:rPr>
              <a:t>3.</a:t>
            </a:r>
            <a:r>
              <a:rPr lang="ru-RU" dirty="0" smtClean="0"/>
              <a:t> разработка </a:t>
            </a:r>
            <a:r>
              <a:rPr lang="ru-RU" dirty="0"/>
              <a:t>на CMS</a:t>
            </a:r>
          </a:p>
          <a:p>
            <a:pPr marL="457200" lvl="0" indent="0">
              <a:spcBef>
                <a:spcPts val="0"/>
              </a:spcBef>
              <a:buNone/>
            </a:pPr>
            <a:endParaRPr lang="ru-RU" dirty="0"/>
          </a:p>
          <a:p>
            <a:pPr marL="457200" lvl="0" indent="0">
              <a:spcBef>
                <a:spcPts val="0"/>
              </a:spcBef>
              <a:buNone/>
            </a:pPr>
            <a:endParaRPr lang="ru-RU" dirty="0"/>
          </a:p>
          <a:p>
            <a:pPr marL="457200" lvl="0" indent="0" algn="ctr">
              <a:spcBef>
                <a:spcPts val="0"/>
              </a:spcBef>
              <a:buNone/>
            </a:pPr>
            <a:r>
              <a:rPr lang="ru-RU" dirty="0" smtClean="0"/>
              <a:t>У </a:t>
            </a:r>
            <a:r>
              <a:rPr lang="ru-RU" dirty="0"/>
              <a:t>каждого из способов есть как свои плюсы, так и недостатки. Рассмотрим все эти способы.</a:t>
            </a:r>
          </a:p>
          <a:p>
            <a:endParaRPr lang="ru-RU" dirty="0"/>
          </a:p>
        </p:txBody>
      </p:sp>
      <p:pic>
        <p:nvPicPr>
          <p:cNvPr id="4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36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714" y="551234"/>
            <a:ext cx="7535695" cy="1302013"/>
          </a:xfrm>
        </p:spPr>
        <p:txBody>
          <a:bodyPr/>
          <a:lstStyle/>
          <a:p>
            <a:pPr algn="r"/>
            <a:r>
              <a:rPr lang="ru-RU" sz="4400" dirty="0"/>
              <a:t>Конструктор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4506305" cy="419548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Плюсы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Простота разработки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Разнообразие тарифов 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Всё в одном месте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Скорость разработки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01838" y="2052917"/>
            <a:ext cx="498704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Минусы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По факту сайт вам не принадлежит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Полноценно продвигать его нельзя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Дизайн доступен только шаблонный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Работать сайт будет медленно</a:t>
            </a:r>
          </a:p>
          <a:p>
            <a:pPr marL="457200" lvl="0" indent="0">
              <a:spcBef>
                <a:spcPts val="1200"/>
              </a:spcBef>
              <a:buNone/>
            </a:pPr>
            <a:endParaRPr lang="ru-RU" sz="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5396" y="5159507"/>
            <a:ext cx="11005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0909"/>
              <a:buFont typeface="Wingdings 3" charset="2"/>
            </a:pPr>
            <a:r>
              <a:rPr lang="ru-RU" sz="200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Для чего подходит?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0909"/>
              <a:buFont typeface="Wingdings 3" charset="2"/>
            </a:pPr>
            <a:r>
              <a:rPr lang="ru-RU" sz="200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1. </a:t>
            </a:r>
            <a:r>
              <a:rPr lang="ru-RU" sz="2000" dirty="0">
                <a:latin typeface="Arial"/>
                <a:ea typeface="Arial"/>
                <a:cs typeface="Arial"/>
              </a:rPr>
              <a:t>Тестирование </a:t>
            </a:r>
            <a:r>
              <a:rPr lang="ru-RU" sz="2000" dirty="0" smtClean="0">
                <a:latin typeface="Arial"/>
                <a:ea typeface="Arial"/>
                <a:cs typeface="Arial"/>
              </a:rPr>
              <a:t>ниши </a:t>
            </a:r>
            <a:r>
              <a:rPr lang="ru-RU" sz="2000" dirty="0" smtClean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2</a:t>
            </a:r>
            <a:r>
              <a:rPr lang="ru-RU" sz="200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2000" dirty="0">
                <a:latin typeface="Arial"/>
                <a:ea typeface="Arial"/>
                <a:cs typeface="Arial"/>
              </a:rPr>
              <a:t>Разовый </a:t>
            </a:r>
            <a:r>
              <a:rPr lang="ru-RU" sz="2000" dirty="0" smtClean="0">
                <a:latin typeface="Arial"/>
                <a:ea typeface="Arial"/>
                <a:cs typeface="Arial"/>
              </a:rPr>
              <a:t>проект </a:t>
            </a:r>
            <a:r>
              <a:rPr lang="ru-RU" sz="2000" dirty="0" smtClean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3</a:t>
            </a:r>
            <a:r>
              <a:rPr lang="ru-RU" sz="200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.</a:t>
            </a:r>
            <a:r>
              <a:rPr lang="ru-RU" sz="2000" dirty="0">
                <a:latin typeface="Arial"/>
                <a:ea typeface="Arial"/>
                <a:cs typeface="Arial"/>
              </a:rPr>
              <a:t> Некоммерческие проекты.</a:t>
            </a:r>
          </a:p>
        </p:txBody>
      </p:sp>
      <p:pic>
        <p:nvPicPr>
          <p:cNvPr id="8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14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23999"/>
            <a:ext cx="9404723" cy="789159"/>
          </a:xfrm>
        </p:spPr>
        <p:txBody>
          <a:bodyPr/>
          <a:lstStyle/>
          <a:p>
            <a:pPr algn="r"/>
            <a:r>
              <a:rPr lang="ru-RU" sz="4400" dirty="0"/>
              <a:t>Самостоятельная разработка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256" y="2749686"/>
            <a:ext cx="556422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24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Плюсы</a:t>
            </a:r>
          </a:p>
          <a:p>
            <a:pPr marL="457200" lvl="0" indent="-380485">
              <a:lnSpc>
                <a:spcPct val="115000"/>
              </a:lnSpc>
              <a:buClr>
                <a:schemeClr val="accent1">
                  <a:lumMod val="60000"/>
                  <a:lumOff val="40000"/>
                </a:schemeClr>
              </a:buClr>
              <a:buSzPts val="2392"/>
              <a:buFont typeface="Arial"/>
              <a:buAutoNum type="arabicPeriod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Свобода выбора</a:t>
            </a:r>
          </a:p>
          <a:p>
            <a:pPr marL="457200" lvl="0" indent="-380485">
              <a:lnSpc>
                <a:spcPct val="115000"/>
              </a:lnSpc>
              <a:buClr>
                <a:schemeClr val="accent1">
                  <a:lumMod val="60000"/>
                  <a:lumOff val="40000"/>
                </a:schemeClr>
              </a:buClr>
              <a:buSzPts val="2392"/>
              <a:buFont typeface="Arial"/>
              <a:buAutoNum type="arabicPeriod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Минимум лишнего кода и высокая скорость загрузки</a:t>
            </a:r>
          </a:p>
          <a:p>
            <a:pPr marL="457200" lvl="0" indent="-380485">
              <a:lnSpc>
                <a:spcPct val="115000"/>
              </a:lnSpc>
              <a:buClr>
                <a:schemeClr val="accent1">
                  <a:lumMod val="60000"/>
                  <a:lumOff val="40000"/>
                </a:schemeClr>
              </a:buClr>
              <a:buSzPts val="2392"/>
              <a:buFont typeface="Arial"/>
              <a:buAutoNum type="arabicPeriod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Адаптация под конкретный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8477" y="2749686"/>
            <a:ext cx="6130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24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Минусы</a:t>
            </a:r>
          </a:p>
          <a:p>
            <a:pPr marL="457200" indent="-393700">
              <a:buClr>
                <a:schemeClr val="accent1">
                  <a:lumMod val="60000"/>
                  <a:lumOff val="40000"/>
                </a:schemeClr>
              </a:buClr>
              <a:buSzPts val="2600"/>
              <a:buFont typeface="Arial"/>
              <a:buAutoNum type="arabicPeriod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Высокая стоимость</a:t>
            </a:r>
          </a:p>
          <a:p>
            <a:pPr marL="457200" indent="-380485">
              <a:buClr>
                <a:schemeClr val="accent1">
                  <a:lumMod val="60000"/>
                  <a:lumOff val="40000"/>
                </a:schemeClr>
              </a:buClr>
              <a:buSzPts val="2392"/>
              <a:buFont typeface="Arial"/>
              <a:buAutoNum type="arabicPeriod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Полная зависимость от разработчика</a:t>
            </a:r>
          </a:p>
          <a:p>
            <a:pPr marL="457200" indent="-380485">
              <a:buClr>
                <a:schemeClr val="accent1">
                  <a:lumMod val="60000"/>
                  <a:lumOff val="40000"/>
                </a:schemeClr>
              </a:buClr>
              <a:buSzPts val="2392"/>
              <a:buFont typeface="Arial"/>
              <a:buAutoNum type="arabicPeriod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Отсутствие официальных обновлений</a:t>
            </a: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</a:pPr>
            <a:endParaRPr lang="ru-RU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0;g11f6996fc22_0_59"/>
          <p:cNvSpPr txBox="1">
            <a:spLocks/>
          </p:cNvSpPr>
          <p:nvPr/>
        </p:nvSpPr>
        <p:spPr>
          <a:xfrm>
            <a:off x="-29700" y="5622587"/>
            <a:ext cx="11683436" cy="12354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algn="ctr">
              <a:spcBef>
                <a:spcPts val="0"/>
              </a:spcBef>
            </a:pPr>
            <a:r>
              <a:rPr lang="ru-RU" sz="240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ru-RU" sz="2400" dirty="0" smtClean="0">
                <a:solidFill>
                  <a:schemeClr val="accent6"/>
                </a:solidFill>
              </a:rPr>
              <a:t> чего подходит?</a:t>
            </a:r>
          </a:p>
          <a:p>
            <a:pPr marL="457200" algn="ctr">
              <a:lnSpc>
                <a:spcPct val="115000"/>
              </a:lnSpc>
              <a:spcBef>
                <a:spcPts val="1200"/>
              </a:spcBef>
            </a:pPr>
            <a:r>
              <a:rPr lang="ru-RU" sz="2400" dirty="0" smtClean="0"/>
              <a:t>Для индивидуальных и очень сложных проектов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SzPts val="1800"/>
            </a:pPr>
            <a:endParaRPr lang="ru-RU" sz="3800" dirty="0"/>
          </a:p>
        </p:txBody>
      </p:sp>
      <p:pic>
        <p:nvPicPr>
          <p:cNvPr id="8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99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616084"/>
            <a:ext cx="7544578" cy="1237163"/>
          </a:xfrm>
        </p:spPr>
        <p:txBody>
          <a:bodyPr/>
          <a:lstStyle/>
          <a:p>
            <a:pPr algn="r"/>
            <a:r>
              <a:rPr lang="en-US" dirty="0"/>
              <a:t>CMS</a:t>
            </a:r>
            <a:endParaRPr lang="ru-RU" dirty="0"/>
          </a:p>
        </p:txBody>
      </p:sp>
      <p:sp>
        <p:nvSpPr>
          <p:cNvPr id="4" name="Google Shape;136;g11f6996fc22_0_65"/>
          <p:cNvSpPr txBox="1">
            <a:spLocks/>
          </p:cNvSpPr>
          <p:nvPr/>
        </p:nvSpPr>
        <p:spPr>
          <a:xfrm>
            <a:off x="456900" y="1915056"/>
            <a:ext cx="57915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0">
              <a:spcBef>
                <a:spcPts val="0"/>
              </a:spcBef>
              <a:buFont typeface="Wingdings 3" charset="2"/>
              <a:buNone/>
            </a:pPr>
            <a:r>
              <a:rPr lang="ru-RU" sz="239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Плюсы</a:t>
            </a:r>
          </a:p>
          <a:p>
            <a:pPr marL="457200" indent="-380485">
              <a:lnSpc>
                <a:spcPct val="115000"/>
              </a:lnSpc>
              <a:spcBef>
                <a:spcPts val="1200"/>
              </a:spcBef>
              <a:buSzPts val="2392"/>
              <a:buFont typeface="Arial"/>
              <a:buAutoNum type="arabicPeriod"/>
            </a:pPr>
            <a:r>
              <a:rPr lang="ru-RU" sz="2391" dirty="0" smtClean="0">
                <a:latin typeface="Arial"/>
                <a:ea typeface="Arial"/>
                <a:cs typeface="Arial"/>
                <a:sym typeface="Arial"/>
              </a:rPr>
              <a:t>Доступность веб-разработки</a:t>
            </a:r>
          </a:p>
          <a:p>
            <a:pPr marL="457200" indent="-380485">
              <a:lnSpc>
                <a:spcPct val="115000"/>
              </a:lnSpc>
              <a:spcBef>
                <a:spcPts val="0"/>
              </a:spcBef>
              <a:buSzPts val="2392"/>
              <a:buFont typeface="Arial"/>
              <a:buAutoNum type="arabicPeriod"/>
            </a:pPr>
            <a:r>
              <a:rPr lang="ru-RU" sz="2391" dirty="0" smtClean="0">
                <a:latin typeface="Arial"/>
                <a:ea typeface="Arial"/>
                <a:cs typeface="Arial"/>
                <a:sym typeface="Arial"/>
              </a:rPr>
              <a:t>Большой функционал из «коробки» и широкие возможности интеграции</a:t>
            </a:r>
          </a:p>
          <a:p>
            <a:pPr marL="457200" indent="-380485">
              <a:lnSpc>
                <a:spcPct val="115000"/>
              </a:lnSpc>
              <a:spcBef>
                <a:spcPts val="0"/>
              </a:spcBef>
              <a:buSzPts val="2392"/>
              <a:buFont typeface="Arial"/>
              <a:buAutoNum type="arabicPeriod"/>
            </a:pPr>
            <a:r>
              <a:rPr lang="ru-RU" sz="2391" dirty="0" smtClean="0">
                <a:latin typeface="Arial"/>
                <a:ea typeface="Arial"/>
                <a:cs typeface="Arial"/>
                <a:sym typeface="Arial"/>
              </a:rPr>
              <a:t>Наличие отечественных разработчиков.</a:t>
            </a:r>
          </a:p>
          <a:p>
            <a:pPr marL="457200" indent="-380485">
              <a:lnSpc>
                <a:spcPct val="115000"/>
              </a:lnSpc>
              <a:spcBef>
                <a:spcPts val="0"/>
              </a:spcBef>
              <a:buSzPts val="2392"/>
              <a:buFont typeface="Arial"/>
              <a:buAutoNum type="arabicPeriod"/>
            </a:pPr>
            <a:r>
              <a:rPr lang="ru-RU" sz="2391" dirty="0" smtClean="0">
                <a:latin typeface="Arial"/>
                <a:ea typeface="Arial"/>
                <a:cs typeface="Arial"/>
                <a:sym typeface="Arial"/>
              </a:rPr>
              <a:t>Быстрый запуск сайта</a:t>
            </a:r>
          </a:p>
          <a:p>
            <a:pPr marL="457200" indent="0">
              <a:spcBef>
                <a:spcPts val="1200"/>
              </a:spcBef>
              <a:buFont typeface="Wingdings 3" charset="2"/>
              <a:buNone/>
            </a:pPr>
            <a:endParaRPr lang="ru-RU"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7;g11f6996fc22_0_65"/>
          <p:cNvSpPr txBox="1">
            <a:spLocks/>
          </p:cNvSpPr>
          <p:nvPr/>
        </p:nvSpPr>
        <p:spPr>
          <a:xfrm>
            <a:off x="6400500" y="1771016"/>
            <a:ext cx="5791500" cy="2948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0">
              <a:lnSpc>
                <a:spcPct val="115000"/>
              </a:lnSpc>
              <a:spcBef>
                <a:spcPts val="1200"/>
              </a:spcBef>
              <a:buFont typeface="Wingdings 3" charset="2"/>
              <a:buNone/>
            </a:pPr>
            <a:r>
              <a:rPr lang="ru-RU" sz="239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Минусы</a:t>
            </a:r>
          </a:p>
          <a:p>
            <a:pPr marL="457200" indent="-380485">
              <a:lnSpc>
                <a:spcPct val="115000"/>
              </a:lnSpc>
              <a:spcBef>
                <a:spcPts val="1200"/>
              </a:spcBef>
              <a:buSzPts val="2392"/>
              <a:buFont typeface="Wingdings 3" charset="2"/>
              <a:buAutoNum type="arabicPeriod"/>
            </a:pPr>
            <a:r>
              <a:rPr lang="ru-RU" sz="2391" dirty="0">
                <a:latin typeface="Arial"/>
                <a:ea typeface="Arial"/>
                <a:cs typeface="Arial"/>
                <a:sym typeface="Arial"/>
              </a:rPr>
              <a:t>Большое количество расширений для CMS</a:t>
            </a:r>
          </a:p>
          <a:p>
            <a:pPr marL="457200" indent="-380485">
              <a:lnSpc>
                <a:spcPct val="115000"/>
              </a:lnSpc>
              <a:spcBef>
                <a:spcPts val="0"/>
              </a:spcBef>
              <a:buSzPts val="2392"/>
              <a:buFont typeface="Wingdings 3" charset="2"/>
              <a:buAutoNum type="arabicPeriod"/>
            </a:pPr>
            <a:r>
              <a:rPr lang="ru-RU" sz="2391" dirty="0">
                <a:latin typeface="Arial"/>
                <a:ea typeface="Arial"/>
                <a:cs typeface="Arial"/>
                <a:sym typeface="Arial"/>
              </a:rPr>
              <a:t>Платный продукт</a:t>
            </a:r>
          </a:p>
          <a:p>
            <a:pPr marL="457200" indent="-380485">
              <a:lnSpc>
                <a:spcPct val="115000"/>
              </a:lnSpc>
              <a:spcBef>
                <a:spcPts val="0"/>
              </a:spcBef>
              <a:buSzPts val="2392"/>
              <a:buFont typeface="Arial"/>
              <a:buAutoNum type="arabicPeriod"/>
            </a:pPr>
            <a:r>
              <a:rPr lang="ru-RU" sz="2391" dirty="0">
                <a:latin typeface="Arial"/>
                <a:ea typeface="Arial"/>
                <a:cs typeface="Arial"/>
                <a:sym typeface="Arial"/>
              </a:rPr>
              <a:t>Однотипность сайтов</a:t>
            </a:r>
          </a:p>
          <a:p>
            <a:pPr marL="914400" indent="0">
              <a:lnSpc>
                <a:spcPct val="115000"/>
              </a:lnSpc>
              <a:spcBef>
                <a:spcPts val="1200"/>
              </a:spcBef>
              <a:buFont typeface="Wingdings 3" charset="2"/>
              <a:buNone/>
            </a:pPr>
            <a:endParaRPr lang="ru-RU" sz="1100" dirty="0" smtClean="0"/>
          </a:p>
          <a:p>
            <a:pPr marL="457200" indent="0">
              <a:spcBef>
                <a:spcPts val="1200"/>
              </a:spcBef>
              <a:buFont typeface="Wingdings 3" charset="2"/>
              <a:buNone/>
            </a:pPr>
            <a:endParaRPr lang="ru-RU"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21614"/>
            <a:ext cx="10752306" cy="1037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239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ru-RU" sz="2391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 чего подходит?</a:t>
            </a:r>
          </a:p>
          <a:p>
            <a:pPr marL="457200" lvl="0" algn="ctr">
              <a:lnSpc>
                <a:spcPct val="115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2391" dirty="0">
                <a:latin typeface="Arial"/>
                <a:ea typeface="Arial"/>
                <a:cs typeface="Arial"/>
              </a:rPr>
              <a:t>Для любого проекта</a:t>
            </a:r>
          </a:p>
        </p:txBody>
      </p:sp>
      <p:pic>
        <p:nvPicPr>
          <p:cNvPr id="8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47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686" y="538264"/>
            <a:ext cx="6049524" cy="1418746"/>
          </a:xfrm>
        </p:spPr>
        <p:txBody>
          <a:bodyPr/>
          <a:lstStyle/>
          <a:p>
            <a:pPr algn="ctr"/>
            <a:r>
              <a:rPr lang="ru-RU" sz="4400" dirty="0"/>
              <a:t>Что такое </a:t>
            </a:r>
            <a:r>
              <a:rPr lang="ru-RU" sz="4400" dirty="0" smtClean="0"/>
              <a:t>Битрикс?</a:t>
            </a:r>
            <a:endParaRPr lang="ru-RU" dirty="0"/>
          </a:p>
        </p:txBody>
      </p:sp>
      <p:pic>
        <p:nvPicPr>
          <p:cNvPr id="6" name="Google Shape;8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125" y="707925"/>
            <a:ext cx="2755277" cy="6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1778" y="1957010"/>
            <a:ext cx="98508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Компания «Битрикс» основана в 1998 году Сергеем Рыжиковым совместно с группой единомышленников. Большинство из них работает в компании до сих пор. В 2007 году компании «Битрикс» и «1С» создали совместное предприятие «1С-Битрикс».</a:t>
            </a:r>
          </a:p>
          <a:p>
            <a:pPr marL="457200" lvl="0"/>
            <a:endParaRPr lang="ru-RU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>
              <a:buClr>
                <a:schemeClr val="dk1"/>
              </a:buClr>
              <a:buSzPts val="1100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Компания «1С-Битрикс» занимает лидирующие позиции на российском рынке в области разработки систем управления веб-проектами и корпоративными порталами.</a:t>
            </a:r>
          </a:p>
        </p:txBody>
      </p:sp>
    </p:spTree>
    <p:extLst>
      <p:ext uri="{BB962C8B-B14F-4D97-AF65-F5344CB8AC3E}">
        <p14:creationId xmlns:p14="http://schemas.microsoft.com/office/powerpoint/2010/main" val="206162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762</Words>
  <Application>Microsoft Office PowerPoint</Application>
  <PresentationFormat>Широкоэкранный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Montserrat</vt:lpstr>
      <vt:lpstr>Wingdings 3</vt:lpstr>
      <vt:lpstr>Ион</vt:lpstr>
      <vt:lpstr>Готовый сайт на  1С-BITRIX: как максимально сократить бюджет и время на создание сайта?</vt:lpstr>
      <vt:lpstr>Кто я</vt:lpstr>
      <vt:lpstr>О чём вебинар? </vt:lpstr>
      <vt:lpstr>Презентация PowerPoint</vt:lpstr>
      <vt:lpstr> Как сегодня создаются сайты? </vt:lpstr>
      <vt:lpstr>Конструктор</vt:lpstr>
      <vt:lpstr>Самостоятельная разработка</vt:lpstr>
      <vt:lpstr>CMS</vt:lpstr>
      <vt:lpstr>Что такое Битрикс?</vt:lpstr>
      <vt:lpstr>Почему готовые сайты и магазины это «must have»  </vt:lpstr>
      <vt:lpstr>Преимущества готовых решений INTEC  </vt:lpstr>
      <vt:lpstr>Презентация PowerPoint</vt:lpstr>
      <vt:lpstr>Презентация PowerPoint</vt:lpstr>
      <vt:lpstr>INTEC: Мультирегиональность - региональная сеть вашего сайта с продвижением в поисковиках </vt:lpstr>
      <vt:lpstr>Автоматизация SEO-продвижения</vt:lpstr>
      <vt:lpstr>Какой функционал нужен для 100% продаж</vt:lpstr>
      <vt:lpstr>АКЦИЯ - создадим сайт или интернет-магазин на 1С-Битрикс «под честное слово»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Готовый сайт на  1С-BITRIX: как максимально сократить бюджет и время на создание сайта?</dc:title>
  <dc:creator>Максим Ахременко</dc:creator>
  <cp:lastModifiedBy>Максим Ахременко</cp:lastModifiedBy>
  <cp:revision>13</cp:revision>
  <dcterms:created xsi:type="dcterms:W3CDTF">2022-04-26T05:52:20Z</dcterms:created>
  <dcterms:modified xsi:type="dcterms:W3CDTF">2022-04-26T08:09:25Z</dcterms:modified>
</cp:coreProperties>
</file>